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423" r:id="rId3"/>
    <p:sldId id="422" r:id="rId4"/>
    <p:sldId id="421" r:id="rId5"/>
    <p:sldId id="430" r:id="rId6"/>
    <p:sldId id="437" r:id="rId7"/>
    <p:sldId id="431" r:id="rId8"/>
    <p:sldId id="438" r:id="rId9"/>
    <p:sldId id="439" r:id="rId10"/>
    <p:sldId id="440" r:id="rId11"/>
    <p:sldId id="441" r:id="rId12"/>
    <p:sldId id="432" r:id="rId13"/>
    <p:sldId id="434" r:id="rId14"/>
    <p:sldId id="433" r:id="rId15"/>
    <p:sldId id="436" r:id="rId16"/>
    <p:sldId id="435" r:id="rId17"/>
    <p:sldId id="426" r:id="rId18"/>
    <p:sldId id="270" r:id="rId19"/>
  </p:sldIdLst>
  <p:sldSz cx="18288000" cy="10287000"/>
  <p:notesSz cx="6858000" cy="9144000"/>
  <p:embeddedFontLst>
    <p:embeddedFont>
      <p:font typeface="Arial Unicode Bold" panose="020B0704020202020204" pitchFamily="34" charset="-128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0" autoAdjust="0"/>
    <p:restoredTop sz="94650" autoAdjust="0"/>
  </p:normalViewPr>
  <p:slideViewPr>
    <p:cSldViewPr>
      <p:cViewPr varScale="1">
        <p:scale>
          <a:sx n="61" d="100"/>
          <a:sy n="61" d="100"/>
        </p:scale>
        <p:origin x="264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10/03/2025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9425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2FE7-BCE5-EB7F-586B-B90A55D19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BA854-D68A-47E9-260E-276737C5D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420B4-3C26-7AC1-7CA4-0721C7155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EC696-E0E7-0B64-DC4A-46744E057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333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044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72600" y="237067"/>
            <a:ext cx="3429000" cy="2895600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6" name="TextBox 6"/>
          <p:cNvSpPr txBox="1"/>
          <p:nvPr/>
        </p:nvSpPr>
        <p:spPr>
          <a:xfrm>
            <a:off x="4265902" y="3162300"/>
            <a:ext cx="14005165" cy="78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THỰC TẬP CNTT 5: TRIỂN KHAI ỨNG DỤNG AI, IoT</a:t>
            </a:r>
          </a:p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ĐỀ TÀI: ỨNG DỤNG CÔNG NGHỆ NHẬN DẠNG KHUÔN MẶT TRONG HỆ THỐNG ĐIỂM DANH SINH VIÊN TỰ ĐỘNG</a:t>
            </a:r>
          </a:p>
          <a:p>
            <a:pPr algn="ctr">
              <a:lnSpc>
                <a:spcPct val="130000"/>
              </a:lnSpc>
            </a:pPr>
            <a:endParaRPr lang="en-US" sz="1200" dirty="0">
              <a:solidFill>
                <a:srgbClr val="F5FFFB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>
              <a:lnSpc>
                <a:spcPts val="5967"/>
              </a:lnSpc>
            </a:pPr>
            <a:r>
              <a:rPr lang="en-US" sz="40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	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Giảng viên: ThS. Lê Trung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Hiếu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&amp;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Nguyễn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Văn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Nhân</a:t>
            </a:r>
            <a:endParaRPr 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 lvl="2" algn="l">
              <a:lnSpc>
                <a:spcPts val="5965"/>
              </a:lnSpc>
            </a:pP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Nhóm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7 CNTT16-05 :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Nguyễn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Thị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Mai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Hương</a:t>
            </a:r>
            <a:endParaRPr 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 panose="020B0704020202020204" charset="-122"/>
              <a:cs typeface="Arial" panose="020B0604020202020204" pitchFamily="34" charset="0"/>
              <a:sym typeface="Arial Unicode Bold" panose="020B0704020202020204" charset="-122"/>
            </a:endParaRP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   	Chu Văn Huy</a:t>
            </a: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	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Nguyễn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Đức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Kiên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</a:t>
            </a:r>
          </a:p>
          <a:p>
            <a:pPr lvl="8" algn="l">
              <a:lnSpc>
                <a:spcPts val="5965"/>
              </a:lnSpc>
            </a:pP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        	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Hồ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Đức</a:t>
            </a:r>
            <a:r>
              <a:rPr lang="en-US" alt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 </a:t>
            </a:r>
            <a:r>
              <a:rPr lang="en-US" alt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 panose="020B0704020202020204" charset="-122"/>
                <a:cs typeface="Arial" panose="020B0604020202020204" pitchFamily="34" charset="0"/>
                <a:sym typeface="Arial Unicode Bold" panose="020B0704020202020204" charset="-122"/>
              </a:rPr>
              <a:t>Mạnh</a:t>
            </a:r>
            <a:endParaRPr lang="en-US" alt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 panose="020B0704020202020204" charset="-122"/>
              <a:cs typeface="Arial" panose="020B0604020202020204" pitchFamily="34" charset="0"/>
              <a:sym typeface="Arial Unicode Bold" panose="020B0704020202020204" charset="-122"/>
            </a:endParaRPr>
          </a:p>
          <a:p>
            <a:pPr>
              <a:lnSpc>
                <a:spcPts val="5967"/>
              </a:lnSpc>
            </a:pP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</a:p>
          <a:p>
            <a:pPr>
              <a:lnSpc>
                <a:spcPts val="5967"/>
              </a:lnSpc>
            </a:pPr>
            <a:endParaRPr lang="en-US" sz="40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5C1B3-1FFD-BBCD-F3F2-26288B89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07B989-5910-E4FD-23BD-FCA8AAB0539B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246D794-FAAC-7B8A-D121-553B7A0D0409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E21462-B61F-EE82-8191-1377F9DBA7C2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67D9BB13-FF68-D61D-6B95-3688AE4AD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CD143-BF89-4C8B-37AF-108015ED0026}"/>
              </a:ext>
            </a:extLst>
          </p:cNvPr>
          <p:cNvSpPr txBox="1"/>
          <p:nvPr/>
        </p:nvSpPr>
        <p:spPr>
          <a:xfrm>
            <a:off x="1228858" y="8200252"/>
            <a:ext cx="1478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/>
              <a:t>S</a:t>
            </a:r>
            <a:r>
              <a:rPr lang="vi-VN" sz="2800" dirty="0">
                <a:effectLst/>
              </a:rPr>
              <a:t>o sánh hiệu suất giữa các mô hình, </a:t>
            </a:r>
            <a:r>
              <a:rPr lang="vi-VN" sz="2800" dirty="0"/>
              <a:t>kết quả cho</a:t>
            </a:r>
            <a:r>
              <a:rPr lang="vi-VN" sz="2800" dirty="0">
                <a:effectLst/>
              </a:rPr>
              <a:t> thấy FaceNet cho độ chính xác cũng như F1 cao nhất so với các mô hình còn lại. </a:t>
            </a:r>
            <a:endParaRPr lang="vi-V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vi-V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V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244E9-4D4D-89C8-32B1-FACFFEB466B0}"/>
              </a:ext>
            </a:extLst>
          </p:cNvPr>
          <p:cNvSpPr txBox="1"/>
          <p:nvPr/>
        </p:nvSpPr>
        <p:spPr>
          <a:xfrm>
            <a:off x="1228858" y="2150248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Model: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A661F-DD80-6E05-2A26-DAEB021FE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62" y="3148585"/>
            <a:ext cx="10164097" cy="4517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EB1727-F3AF-B3D4-AB5B-09DE6D540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038" y="3148585"/>
            <a:ext cx="2419348" cy="45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C5972-123E-0BC1-169A-9F192FD0B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BD8178-ECD4-8E6E-F54B-0C904AC077F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272001-9420-8DB2-7C2F-E690EE26BEE9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E2C7A-195D-CDF4-3E01-9026A8C66AD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1D6C4716-6369-18C9-86F4-2E37D444B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7ED3B1-2CAF-A0E4-3BB2-D8774E795C37}"/>
              </a:ext>
            </a:extLst>
          </p:cNvPr>
          <p:cNvSpPr txBox="1"/>
          <p:nvPr/>
        </p:nvSpPr>
        <p:spPr>
          <a:xfrm>
            <a:off x="990600" y="1904691"/>
            <a:ext cx="9144000" cy="738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Thu thập dữ liệu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Phát hiện &amp; trích xuất MTCNN xác định khuôn mặt.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FaceNet lấy đặc điểm khuôn mặt.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So sánh &amp; nhận diện: Tìm khuôn mặt giống nhất trong CSDL.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Điểm danh: Tự động ghi nhận nếu nhận diện thành công.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Quản lý: Lưu trữ dữ liệu trên SQL Server.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Giao diện: Web xem điểm danh.</a:t>
            </a:r>
            <a:endParaRPr lang="en-V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9E9CD-03D5-20FC-BB2D-0323CA8D5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740" y="3886589"/>
            <a:ext cx="8153400" cy="36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9FB20-8EEC-94A1-39CF-00320ADA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45A935-F1DA-753D-F7BD-3FC5B9008DB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DEE7BE-F278-C92D-0234-277B412C494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239590A-1722-AB52-208D-B69E57350D0F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THIẾT KẾ VÀ TRIỂN KHAI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2BE16AE-4F7B-4F2D-C9D1-78D090A7DC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742FC-8D2E-435E-2D71-53CB8E8412B9}"/>
              </a:ext>
            </a:extLst>
          </p:cNvPr>
          <p:cNvSpPr txBox="1"/>
          <p:nvPr/>
        </p:nvSpPr>
        <p:spPr>
          <a:xfrm>
            <a:off x="1025649" y="2552631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/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204BE-90A2-AD1B-B2E9-F89B2AAC0878}"/>
              </a:ext>
            </a:extLst>
          </p:cNvPr>
          <p:cNvSpPr txBox="1"/>
          <p:nvPr/>
        </p:nvSpPr>
        <p:spPr>
          <a:xfrm>
            <a:off x="1295400" y="4110153"/>
            <a:ext cx="76044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Sử dụng MTCNN (Multi-task Cascaded Convolutional Networks)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tìm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kiếm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và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xác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định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vị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trí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của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trong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một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hình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ảnh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.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DD2011-2634-0303-D182-3BC9E7033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142282"/>
            <a:ext cx="8949137" cy="1440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1F3F-A9D8-94B0-FAA2-697C73F5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734" y="5570149"/>
            <a:ext cx="8965403" cy="1221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E92321-0EE7-CF9C-8830-5494329A2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733" y="6792121"/>
            <a:ext cx="8965403" cy="1108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377F2-FBC1-1D6B-5FA5-C8ABFFFFF893}"/>
              </a:ext>
            </a:extLst>
          </p:cNvPr>
          <p:cNvSpPr txBox="1"/>
          <p:nvPr/>
        </p:nvSpPr>
        <p:spPr>
          <a:xfrm>
            <a:off x="1025649" y="3346345"/>
            <a:ext cx="8643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3200" dirty="0"/>
              <a:t>Thu thập dữ liệu hình ảnh sinh viên trong lớp</a:t>
            </a:r>
          </a:p>
        </p:txBody>
      </p:sp>
    </p:spTree>
    <p:extLst>
      <p:ext uri="{BB962C8B-B14F-4D97-AF65-F5344CB8AC3E}">
        <p14:creationId xmlns:p14="http://schemas.microsoft.com/office/powerpoint/2010/main" val="749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2B37-EB9F-C8A6-49BA-8A7BE268D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EC18ED-ADB5-F498-E829-6CC561D7C50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701FAB-3595-D00B-9ECC-78D79A1DD123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B9942D0-D62D-AF33-D709-860E8A78D05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THIẾT KẾ VÀ TRIỂN KHAI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20ABB872-C4B8-B324-CA41-A569587EA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5E60C7-6C5A-3D13-AD34-63DA3E0425C6}"/>
              </a:ext>
            </a:extLst>
          </p:cNvPr>
          <p:cNvSpPr txBox="1"/>
          <p:nvPr/>
        </p:nvSpPr>
        <p:spPr>
          <a:xfrm>
            <a:off x="1102762" y="2382328"/>
            <a:ext cx="78126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FaceNet: so sánh đặc trưng khuôn mặt, trích xuất từ ảnh chụp điểm danh, với cơ sở dữ liệu khuôn mặt đã lưu.</a:t>
            </a:r>
            <a:endParaRPr lang="en-VN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F4015D-B292-3F7A-5109-A17441EAB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31" y="3865580"/>
            <a:ext cx="6264606" cy="5510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93A44-3FE6-75D4-EA7C-4334001DE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63" y="5737679"/>
            <a:ext cx="8949137" cy="144093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24A942B9-2735-E370-9CDE-0DA74BE63D84}"/>
              </a:ext>
            </a:extLst>
          </p:cNvPr>
          <p:cNvSpPr/>
          <p:nvPr/>
        </p:nvSpPr>
        <p:spPr>
          <a:xfrm>
            <a:off x="9867900" y="5911920"/>
            <a:ext cx="1236731" cy="106038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87646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E7C09-6EC4-F8E3-A130-EF36FE79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B57505-4BF8-1F53-AF8A-FBCAC4A31A5E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9F1270-F455-AA5C-8282-1D0AF1EF416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F2F13B7-6B85-EAC8-44B5-4A86B0922B6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7. THỰC NGHIỆM VÀ ĐÁNH GIÁ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9B3DDBF-F526-6966-DD00-302D4DDE1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A38AC-F522-1B8B-2B0F-E987D22668D5}"/>
              </a:ext>
            </a:extLst>
          </p:cNvPr>
          <p:cNvSpPr txBox="1"/>
          <p:nvPr/>
        </p:nvSpPr>
        <p:spPr>
          <a:xfrm>
            <a:off x="1143000" y="3174490"/>
            <a:ext cx="9067800" cy="48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Dữ liệu thử nghiệm: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Ảnh khuôn mặt sinh viên được lưu trữ trong MySQL để so sánh khi điểm danh.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Tính ổn định: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Kiểm tra khả năng xử lý đồng thời nhiều yêu cầu và nhận diện chính xác.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000" b="1" i="0" u="none" strike="noStrike" dirty="0">
                <a:solidFill>
                  <a:srgbClr val="000000"/>
                </a:solidFill>
                <a:effectLst/>
              </a:rPr>
              <a:t>Điều khiển IoT:</a:t>
            </a:r>
            <a:r>
              <a:rPr lang="vi-VN" sz="3000" b="0" i="0" u="none" strike="noStrike" dirty="0">
                <a:solidFill>
                  <a:srgbClr val="000000"/>
                </a:solidFill>
                <a:effectLst/>
              </a:rPr>
              <a:t> Gửi thông báo và cập nhật trạng thái "Điểm danh thành công" vào cơ sở dữ liệu.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F44FE-DE16-0C3C-0C17-5DCF56E7381B}"/>
              </a:ext>
            </a:extLst>
          </p:cNvPr>
          <p:cNvSpPr txBox="1"/>
          <p:nvPr/>
        </p:nvSpPr>
        <p:spPr>
          <a:xfrm>
            <a:off x="914400" y="2253358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Thực nghiệm hệ thống:</a:t>
            </a:r>
          </a:p>
        </p:txBody>
      </p:sp>
    </p:spTree>
    <p:extLst>
      <p:ext uri="{BB962C8B-B14F-4D97-AF65-F5344CB8AC3E}">
        <p14:creationId xmlns:p14="http://schemas.microsoft.com/office/powerpoint/2010/main" val="234665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E49F-C625-225F-69FC-626360B3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AD0192-969F-9A0B-0B57-C1A78D1798C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FA235DB-0347-B014-F110-B9B8873CBC8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EC8447B-B9E9-1839-77EC-9359FE6F6FA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7. THỰC NGHIỆM VÀ ĐÁNH GIÁ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F33DDEC2-D8CB-0CAB-FC2E-B93D3CC298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7715D-E497-F27B-95DF-4A26FD31BE45}"/>
              </a:ext>
            </a:extLst>
          </p:cNvPr>
          <p:cNvSpPr txBox="1"/>
          <p:nvPr/>
        </p:nvSpPr>
        <p:spPr>
          <a:xfrm>
            <a:off x="914400" y="2247900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Đánh giá: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77F92-9AC4-A9D7-0BBE-CED224960547}"/>
              </a:ext>
            </a:extLst>
          </p:cNvPr>
          <p:cNvSpPr txBox="1"/>
          <p:nvPr/>
        </p:nvSpPr>
        <p:spPr>
          <a:xfrm>
            <a:off x="914400" y="3143486"/>
            <a:ext cx="1188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tốt (nhiều ảnh, đa dạng góc, ánh sáng): 95%-98%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chưa tối ưu (mờ, nhiễu, ít ảnh): 85-90%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Tập dữ liệu có ánh sáng hoặc góc mặt khó: 75-85%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8EA57-D7F9-4BBA-AFE4-EA595AFCF131}"/>
              </a:ext>
            </a:extLst>
          </p:cNvPr>
          <p:cNvSpPr txBox="1"/>
          <p:nvPr/>
        </p:nvSpPr>
        <p:spPr>
          <a:xfrm>
            <a:off x="914400" y="5747887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b="1" dirty="0"/>
              <a:t>Tốc độ xử lý: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67F72-0A1A-B672-02B3-6ED45D83BD63}"/>
              </a:ext>
            </a:extLst>
          </p:cNvPr>
          <p:cNvSpPr txBox="1"/>
          <p:nvPr/>
        </p:nvSpPr>
        <p:spPr>
          <a:xfrm>
            <a:off x="905540" y="6389669"/>
            <a:ext cx="11887200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nhiều (Nhiều ảnh 70-100, chất lượng cao) : 5-10s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vừa (Vừa ảnh 30 - 70, chất lượng cao) : 3-6s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3200" dirty="0"/>
              <a:t>Dữ liệu ít</a:t>
            </a:r>
            <a:r>
              <a:rPr lang="en-VN" sz="3200" dirty="0">
                <a:sym typeface="Wingdings" pitchFamily="2" charset="2"/>
              </a:rPr>
              <a:t> (Ít ảnh 10-30, chất lượng cao) : 1-3s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287465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20AF-FC51-B809-7149-821BB1EA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9EF728-00DF-F4D9-3039-B40D614F47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37A8C53-86FC-24A9-3019-7EF4FC67D19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11A45D6-CB5B-ACF3-0643-4B069892EC0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8. ƯU ĐIỂM VÀ HẠN CHẾ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838936C-B00A-E728-881F-16CFCC8C2D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0117C-D182-1BF4-4200-2CCDAE5A3440}"/>
              </a:ext>
            </a:extLst>
          </p:cNvPr>
          <p:cNvSpPr txBox="1"/>
          <p:nvPr/>
        </p:nvSpPr>
        <p:spPr>
          <a:xfrm>
            <a:off x="1521335" y="2713526"/>
            <a:ext cx="7432166" cy="517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Ưu điểm: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Tự động hóa, tiết kiệm thời gian điểm danh.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Độ chính xác cao, hạn chế gian lận.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Dễ dàng tích hợp và mở rộng.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Bảo mật tốt, khó giả mạo.</a:t>
            </a:r>
          </a:p>
          <a:p>
            <a:pPr algn="just">
              <a:lnSpc>
                <a:spcPct val="150000"/>
              </a:lnSpc>
            </a:pPr>
            <a:endParaRPr lang="en-V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6903-2FF4-1668-C758-5AC56F635428}"/>
              </a:ext>
            </a:extLst>
          </p:cNvPr>
          <p:cNvSpPr txBox="1"/>
          <p:nvPr/>
        </p:nvSpPr>
        <p:spPr>
          <a:xfrm>
            <a:off x="9334500" y="2543148"/>
            <a:ext cx="7162800" cy="5627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Hạn chế: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Ảnh hưởng bởi ánh sáng yếu và góc mặt khó.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Xử lý chậm khi số lượng lớn.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Sai lệch khi khuôn mặt thay đổi hoặc đeo khẩu trang.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Cần cập nhật dữ liệu thường xuyên.</a:t>
            </a:r>
          </a:p>
          <a:p>
            <a:pPr algn="just">
              <a:lnSpc>
                <a:spcPct val="150000"/>
              </a:lnSpc>
            </a:pPr>
            <a:endParaRPr lang="en-V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420114-5865-78D6-7210-21F526234E62}"/>
              </a:ext>
            </a:extLst>
          </p:cNvPr>
          <p:cNvSpPr/>
          <p:nvPr/>
        </p:nvSpPr>
        <p:spPr>
          <a:xfrm>
            <a:off x="9075422" y="2353827"/>
            <a:ext cx="45719" cy="6400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0902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CAB4-728D-4D7A-0B7A-C91A3C2A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7B9808-A1DC-8427-2856-738EF643CA2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4E944E-74AC-48BE-64E1-9F9DE2B6C3B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E0F2D6D-6F13-464E-A153-04DCC4EFA51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HƯỚNG PHÁT TRIỂN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FC883AE0-2AFD-7894-613C-53F6EEACC0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Graphic 6" descr="Upward trend with solid fill">
            <a:extLst>
              <a:ext uri="{FF2B5EF4-FFF2-40B4-BE49-F238E27FC236}">
                <a16:creationId xmlns:a16="http://schemas.microsoft.com/office/drawing/2014/main" id="{837B4057-86C6-82E1-085D-53B9BA4F5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2509" y="2136357"/>
            <a:ext cx="7641670" cy="764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1BCE7-E79D-D36E-C7FA-A94AB1C9BDA7}"/>
              </a:ext>
            </a:extLst>
          </p:cNvPr>
          <p:cNvSpPr txBox="1"/>
          <p:nvPr/>
        </p:nvSpPr>
        <p:spPr>
          <a:xfrm>
            <a:off x="990600" y="2284934"/>
            <a:ext cx="8887026" cy="36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3200" b="1" i="0" u="none" strike="noStrike" dirty="0">
                <a:solidFill>
                  <a:srgbClr val="000000"/>
                </a:solidFill>
                <a:effectLst/>
              </a:rPr>
              <a:t>Hướng phát triển:</a:t>
            </a:r>
            <a:endParaRPr lang="vi-VN" sz="3200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Cải thiện thuật toán cho ánh sáng yếu và góc mặt khó.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Tối ưu tốc độ xử lý.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Mở rộng nhận diện nhiều đối tượng.</a:t>
            </a:r>
          </a:p>
        </p:txBody>
      </p:sp>
    </p:spTree>
    <p:extLst>
      <p:ext uri="{BB962C8B-B14F-4D97-AF65-F5344CB8AC3E}">
        <p14:creationId xmlns:p14="http://schemas.microsoft.com/office/powerpoint/2010/main" val="3683371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8E553-3646-A6EA-8FF8-8168064C26B1}"/>
              </a:ext>
            </a:extLst>
          </p:cNvPr>
          <p:cNvSpPr txBox="1"/>
          <p:nvPr/>
        </p:nvSpPr>
        <p:spPr>
          <a:xfrm>
            <a:off x="6768990" y="788670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>
                <a:solidFill>
                  <a:schemeClr val="bg1"/>
                </a:solidFill>
              </a:rPr>
              <a:t>NHÓM 7 – CNTT1605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626366" y="2353483"/>
            <a:ext cx="13280136" cy="664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1. GIỚI THIỆU/ ĐẶT VẤN ĐỀ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2. MỤC TIÊU VÀ DỀ XUẤT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3. CÁC NGHIÊN CỨU LIÊN QUAN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4. SƠ ĐỒ LUỒNG HỆ THỐNG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5. THIẾT BỊ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6. THIẾT KẾ VÀ TRIỂN KHAI HỆ THỐNG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7. THỰC NGHIỆM VÀ ĐÁNH GIÁ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8. ƯU ĐIỂM VÀ HẠN CHẾ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9. KẾT LUẬN VÀ HƯỚNG PHÁT TRIỂN</a:t>
            </a:r>
          </a:p>
        </p:txBody>
      </p:sp>
      <p:pic>
        <p:nvPicPr>
          <p:cNvPr id="3084" name="Picture 12" descr="Common IoT Deployment Challenges and How to Overcome Them | by Asian  Digital Hub | Tech Vibes | Oct, 2024 | Medium">
            <a:extLst>
              <a:ext uri="{FF2B5EF4-FFF2-40B4-BE49-F238E27FC236}">
                <a16:creationId xmlns:a16="http://schemas.microsoft.com/office/drawing/2014/main" id="{8DC7D231-ADA6-03AF-BB81-8E5F46DD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599" y="5403972"/>
            <a:ext cx="638403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reating a Face Recognition System Model using MTCNN, ArcFace and Keras |  by NASEEM A P | Medium">
            <a:extLst>
              <a:ext uri="{FF2B5EF4-FFF2-40B4-BE49-F238E27FC236}">
                <a16:creationId xmlns:a16="http://schemas.microsoft.com/office/drawing/2014/main" id="{9D243AB4-C4FE-989A-02FF-7C713FA18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1868015"/>
            <a:ext cx="592683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1AE1-6E1A-9A6A-7C13-B3357D70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A6D934-53D1-7A45-FC49-49CE9AAB4325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33697D-1814-483F-062B-AA19D1C31F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0B29764-13BA-5708-0FBF-F283E3A1D8B4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1.GIỚI THIỆU / ĐẶT VẤN ĐỀ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A19468E-B92F-DE8F-4C67-F0CCE0093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1026" name="Picture 2" descr="Vô vàn cách điểm danh của thầy cô khiến sinh viên bị xoay như chong chóng">
            <a:extLst>
              <a:ext uri="{FF2B5EF4-FFF2-40B4-BE49-F238E27FC236}">
                <a16:creationId xmlns:a16="http://schemas.microsoft.com/office/drawing/2014/main" id="{5EEE97E1-8E5B-C69F-1909-35A78A9A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789"/>
            <a:ext cx="5943600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ử dụng BiFace điểm danh khuôn mặt cho sinh viên trường FPT Polytechnic |  Beet Innovators">
            <a:extLst>
              <a:ext uri="{FF2B5EF4-FFF2-40B4-BE49-F238E27FC236}">
                <a16:creationId xmlns:a16="http://schemas.microsoft.com/office/drawing/2014/main" id="{231D89E8-F82B-1BBE-D054-D5C8D23F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438" y="2124616"/>
            <a:ext cx="6250405" cy="37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FCD13-A845-1468-EE44-346B1D389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98" y="2718968"/>
            <a:ext cx="2755140" cy="30337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E91387-AC8F-33B8-D868-7DD05C516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73308"/>
              </p:ext>
            </p:extLst>
          </p:nvPr>
        </p:nvGraphicFramePr>
        <p:xfrm>
          <a:off x="1600200" y="6384853"/>
          <a:ext cx="15060642" cy="2933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30321">
                  <a:extLst>
                    <a:ext uri="{9D8B030D-6E8A-4147-A177-3AD203B41FA5}">
                      <a16:colId xmlns:a16="http://schemas.microsoft.com/office/drawing/2014/main" val="4235241695"/>
                    </a:ext>
                  </a:extLst>
                </a:gridCol>
                <a:gridCol w="7530321">
                  <a:extLst>
                    <a:ext uri="{9D8B030D-6E8A-4147-A177-3AD203B41FA5}">
                      <a16:colId xmlns:a16="http://schemas.microsoft.com/office/drawing/2014/main" val="3071535301"/>
                    </a:ext>
                  </a:extLst>
                </a:gridCol>
              </a:tblGrid>
              <a:tr h="1071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 Điểm danh truyền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Điểm danh tự động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30221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Tốn thời gian và kém hiệu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Tiết kiệm thời gian và hiệu quả hơn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84627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r>
                        <a:rPr lang="en-VN" sz="3200" dirty="0"/>
                        <a:t>Dễ xảy ra gian lận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Tăng độ chính xác và hạn chế gian lận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931763"/>
                  </a:ext>
                </a:extLst>
              </a:tr>
              <a:tr h="620718">
                <a:tc>
                  <a:txBody>
                    <a:bodyPr/>
                    <a:lstStyle/>
                    <a:p>
                      <a:r>
                        <a:rPr lang="en-VN" sz="3200" dirty="0"/>
                        <a:t>Khó lưu trữ và quản lý dữ liệu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sz="3200" dirty="0"/>
                        <a:t>Dễ lưu trữ và quản lý dữ liệu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944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506C56E-94C4-B711-6C0E-53E7F739B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631757"/>
              </p:ext>
            </p:extLst>
          </p:nvPr>
        </p:nvGraphicFramePr>
        <p:xfrm>
          <a:off x="1580396" y="6394024"/>
          <a:ext cx="15107404" cy="2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702">
                  <a:extLst>
                    <a:ext uri="{9D8B030D-6E8A-4147-A177-3AD203B41FA5}">
                      <a16:colId xmlns:a16="http://schemas.microsoft.com/office/drawing/2014/main" val="1506764973"/>
                    </a:ext>
                  </a:extLst>
                </a:gridCol>
                <a:gridCol w="7553702">
                  <a:extLst>
                    <a:ext uri="{9D8B030D-6E8A-4147-A177-3AD203B41FA5}">
                      <a16:colId xmlns:a16="http://schemas.microsoft.com/office/drawing/2014/main" val="26267493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 ĐIỂM DANH TRUYỀN THỐNG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VN" sz="3200" dirty="0"/>
                        <a:t>ĐIỂM DANH TỰ ĐỘNG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82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VN" sz="3200" dirty="0"/>
                        <a:t>Tốn thời gian và kém hiệu quả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Tiết kiệm thời gian và hiệu quả hơn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34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/>
                        <a:t>Dễ xảy ra gian lận</a:t>
                      </a:r>
                      <a:endParaRPr lang="en-V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Tăng độ chính xác và hạn chế gian lận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27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/>
                        <a:t>Khó lưu trữ và quản lý dữ liệu</a:t>
                      </a:r>
                      <a:endParaRPr lang="en-V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VN" sz="3200" dirty="0"/>
                        <a:t>Dễ lưu trữ và quản lý dữ liệu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65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94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2.MỤC TIÊU VÀ ĐỀ XUẤT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A5A99-5345-C805-E1C8-D91372708F00}"/>
              </a:ext>
            </a:extLst>
          </p:cNvPr>
          <p:cNvSpPr txBox="1"/>
          <p:nvPr/>
        </p:nvSpPr>
        <p:spPr>
          <a:xfrm>
            <a:off x="762000" y="2134555"/>
            <a:ext cx="9525000" cy="7387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Thu thập dữ liệu khuôn mặt sinh viên</a:t>
            </a:r>
            <a:r>
              <a:rPr lang="vi-VN" sz="3200" dirty="0"/>
              <a:t> nhằm xây dựng cơ sở dữ liệu phục vụ nhận dạng.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Phát triển hệ thống nhận dạng khuôn mặt</a:t>
            </a:r>
            <a:r>
              <a:rPr lang="vi-VN" sz="3200" dirty="0"/>
              <a:t> sử dụng các mô hình học sâu để tăng độ chính xác.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Thiết kế quy trình điểm danh tự động</a:t>
            </a:r>
            <a:r>
              <a:rPr lang="vi-VN" sz="3200" dirty="0"/>
              <a:t> giúp giảm thiểu thời gian và sai sót trong việc điểm danh thủ công.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b="1" dirty="0"/>
              <a:t>Xây dựng giao diện quản lý</a:t>
            </a:r>
            <a:r>
              <a:rPr lang="vi-VN" sz="3200" dirty="0"/>
              <a:t> thân thiện, cho phép theo dõi và giám sát quá trình điểm danh một cách hiệu quả.</a:t>
            </a:r>
            <a:endParaRPr lang="en-VN" sz="3200" dirty="0"/>
          </a:p>
        </p:txBody>
      </p:sp>
      <p:pic>
        <p:nvPicPr>
          <p:cNvPr id="3080" name="Picture 8" descr="Nhiều người tin ảnh deepfake hơn ảnh chụp - Báo VnExpress Công nghệ">
            <a:extLst>
              <a:ext uri="{FF2B5EF4-FFF2-40B4-BE49-F238E27FC236}">
                <a16:creationId xmlns:a16="http://schemas.microsoft.com/office/drawing/2014/main" id="{542F679A-6129-7583-608E-2EFFFDCA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181808"/>
            <a:ext cx="7239000" cy="713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93CAE-24E1-2F0A-9F1F-8F60FB0D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66138C-3A20-43FD-0E58-393AA9EC44B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DBE9D04-E2DB-675C-BE8D-CCDEBD77692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7F58FF6-1489-AFAC-CD15-F20B06AB63A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3. CÁC NGHIÊN CỨU LIÊN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EBD79F82-29A3-730E-2BB7-E6CC75B529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0DA746-6224-472B-C5E8-737FE37CFC2E}"/>
              </a:ext>
            </a:extLst>
          </p:cNvPr>
          <p:cNvSpPr txBox="1"/>
          <p:nvPr/>
        </p:nvSpPr>
        <p:spPr>
          <a:xfrm>
            <a:off x="570614" y="2183889"/>
            <a:ext cx="10820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solidFill>
                  <a:srgbClr val="1F2328"/>
                </a:solidFill>
                <a:effectLst/>
              </a:rPr>
              <a:t>Face Recognition With MTCNN And </a:t>
            </a:r>
            <a:r>
              <a:rPr lang="en-GB" sz="3200" b="1" i="0" u="none" strike="noStrike" dirty="0" err="1">
                <a:solidFill>
                  <a:srgbClr val="1F2328"/>
                </a:solidFill>
                <a:effectLst/>
              </a:rPr>
              <a:t>FaceNet</a:t>
            </a:r>
            <a:r>
              <a:rPr lang="en-GB" sz="3200" b="1" dirty="0">
                <a:solidFill>
                  <a:srgbClr val="1F2328"/>
                </a:solidFill>
              </a:rPr>
              <a:t>: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sử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dụng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MTCNN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phát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và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FaceNet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để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thực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hiện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các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tác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vụ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nhận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diện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khuôn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3200" b="0" i="0" u="none" strike="noStrike" dirty="0" err="1">
                <a:solidFill>
                  <a:srgbClr val="000000"/>
                </a:solidFill>
                <a:effectLst/>
              </a:rPr>
              <a:t>mặt</a:t>
            </a:r>
            <a:r>
              <a:rPr lang="en-GB" sz="3200" b="0" i="0" u="none" strike="noStrike" dirty="0">
                <a:solidFill>
                  <a:srgbClr val="000000"/>
                </a:solidFill>
                <a:effectLst/>
              </a:rPr>
              <a:t>. </a:t>
            </a:r>
            <a:endParaRPr lang="en-GB" sz="3200" b="1" i="0" u="none" strike="noStrike" dirty="0">
              <a:solidFill>
                <a:srgbClr val="1F2328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A12BC1-FCA3-09E2-F5B4-B04FE3AB002D}"/>
              </a:ext>
            </a:extLst>
          </p:cNvPr>
          <p:cNvSpPr txBox="1"/>
          <p:nvPr/>
        </p:nvSpPr>
        <p:spPr>
          <a:xfrm>
            <a:off x="914400" y="3998256"/>
            <a:ext cx="1145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GITHUB</a:t>
            </a:r>
            <a:r>
              <a:rPr lang="en-VN" sz="2400" dirty="0"/>
              <a:t>: </a:t>
            </a: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LTPhat</a:t>
            </a:r>
            <a:r>
              <a:rPr lang="en-GB" sz="2400" dirty="0"/>
              <a:t>/</a:t>
            </a:r>
            <a:r>
              <a:rPr lang="en-GB" sz="2400" dirty="0" err="1"/>
              <a:t>FaceRecognition</a:t>
            </a:r>
            <a:r>
              <a:rPr lang="en-GB" sz="2400" dirty="0"/>
              <a:t>-MTCNN-</a:t>
            </a:r>
            <a:r>
              <a:rPr lang="en-GB" sz="2400" dirty="0" err="1"/>
              <a:t>Facenet.git</a:t>
            </a:r>
            <a:endParaRPr lang="en-VN" sz="2400" dirty="0"/>
          </a:p>
          <a:p>
            <a:r>
              <a:rPr lang="en-VN" sz="24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37E862-6A04-A3B3-2257-DB0775F1026F}"/>
              </a:ext>
            </a:extLst>
          </p:cNvPr>
          <p:cNvSpPr txBox="1"/>
          <p:nvPr/>
        </p:nvSpPr>
        <p:spPr>
          <a:xfrm>
            <a:off x="533400" y="5090355"/>
            <a:ext cx="103306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effectLst/>
              </a:rPr>
              <a:t>Face-Recognition-with-OpenCV-Python-DL: 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Dự án này triển khai nhận diện khuôn mặt sử dụng OpenCV và Deep Learning, cùng với thư viện </a:t>
            </a:r>
            <a:r>
              <a:rPr lang="vi-VN" sz="3200" dirty="0"/>
              <a:t>face_recognition</a:t>
            </a:r>
            <a:endParaRPr lang="en-VN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645767-9B1A-2527-75A8-60945136541B}"/>
              </a:ext>
            </a:extLst>
          </p:cNvPr>
          <p:cNvSpPr txBox="1"/>
          <p:nvPr/>
        </p:nvSpPr>
        <p:spPr>
          <a:xfrm>
            <a:off x="899515" y="7075224"/>
            <a:ext cx="969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GITHUB: </a:t>
            </a:r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/huytranvan2010/Face-Recognition-with-OpenCV-Python-</a:t>
            </a:r>
            <a:r>
              <a:rPr lang="en-GB" sz="2400" dirty="0" err="1"/>
              <a:t>DL.git</a:t>
            </a:r>
            <a:endParaRPr lang="en-VN" sz="2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7BE95B-820E-022B-E6C5-AF34B4579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167129"/>
            <a:ext cx="6096000" cy="1663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9DB4FE-2CE1-EACA-AF94-41F7911AF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4736263"/>
            <a:ext cx="6057900" cy="152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F16C77-32DD-6F4E-C9FE-760ACCCD6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5701" y="6193001"/>
            <a:ext cx="6057900" cy="333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8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CF16-67FA-80F6-EF35-65A79FE5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CB8622-911F-1F87-8A4A-781FAC286946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32DB40-B463-7A02-677E-983D1E4F728C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4C3EAE7-0F49-8DE8-1B4C-D7F8975C751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3. CÁC NGHIÊN CỨU LIÊN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A20E84B6-DBA0-113C-596E-CB56441B1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840E6F-E121-720D-ABCE-A64F0B21DE10}"/>
              </a:ext>
            </a:extLst>
          </p:cNvPr>
          <p:cNvSpPr txBox="1"/>
          <p:nvPr/>
        </p:nvSpPr>
        <p:spPr>
          <a:xfrm>
            <a:off x="914400" y="501489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400" b="1" dirty="0"/>
              <a:t>GITHUB</a:t>
            </a:r>
            <a:r>
              <a:rPr lang="en-VN" sz="2400" dirty="0"/>
              <a:t>: https://github.com/ipazc/mtcnn.git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996A42-8C3D-67C7-7A28-4DE05F63B006}"/>
              </a:ext>
            </a:extLst>
          </p:cNvPr>
          <p:cNvSpPr txBox="1"/>
          <p:nvPr/>
        </p:nvSpPr>
        <p:spPr>
          <a:xfrm>
            <a:off x="563526" y="2600914"/>
            <a:ext cx="10820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b="1" i="0" u="none" strike="noStrike" dirty="0">
                <a:solidFill>
                  <a:srgbClr val="1F2328"/>
                </a:solidFill>
                <a:effectLst/>
              </a:rPr>
              <a:t>MTCNN - Multitask Cascaded Convolutional Networks for Face Detection and Alignment: </a:t>
            </a:r>
            <a:r>
              <a:rPr lang="vi-VN" sz="3200" b="0" i="0" u="none" strike="noStrike" dirty="0">
                <a:solidFill>
                  <a:srgbClr val="000000"/>
                </a:solidFill>
                <a:effectLst/>
              </a:rPr>
              <a:t>triển khai MTCNN để phát hiện và căn chỉnh khuôn mặt, được viết bằng Python và TensorFlow.</a:t>
            </a:r>
            <a:endParaRPr lang="en-GB" sz="3200" b="1" i="0" u="none" strike="noStrike" dirty="0">
              <a:solidFill>
                <a:srgbClr val="1F2328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F2AB0-CA44-4E45-0634-C0F0621E2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436" y="4863000"/>
            <a:ext cx="8261498" cy="39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EB37F-B12E-70B2-F2C3-74720C21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81E9F3-9A32-619E-B187-EB502C35F1D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265F1B-13DE-0EF7-D878-3FD042F7A22C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ECAD3E-1EA2-1950-721E-EDB324EB4817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4.SƠ ĐỒ LUỒNG HỆ THỐNG 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F855DF1-1A27-54F0-3371-EAD06FA11B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10" descr="2,000+ Cctv Camera Simple Icon Stock Illustrations, Royalty-Free Vector  Graphics &amp; Clip Art - iStock">
            <a:extLst>
              <a:ext uri="{FF2B5EF4-FFF2-40B4-BE49-F238E27FC236}">
                <a16:creationId xmlns:a16="http://schemas.microsoft.com/office/drawing/2014/main" id="{A63F14D9-6D92-AE44-AFB3-31EE048A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77" y="2117830"/>
            <a:ext cx="1803400" cy="14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Student Icon Vector Art, Icons, and Graphics for Free Download">
            <a:extLst>
              <a:ext uri="{FF2B5EF4-FFF2-40B4-BE49-F238E27FC236}">
                <a16:creationId xmlns:a16="http://schemas.microsoft.com/office/drawing/2014/main" id="{D9274030-DC60-2781-D86F-EFF45EEF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29979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644827-07EF-0084-8F8B-99B286516458}"/>
              </a:ext>
            </a:extLst>
          </p:cNvPr>
          <p:cNvSpPr txBox="1"/>
          <p:nvPr/>
        </p:nvSpPr>
        <p:spPr>
          <a:xfrm>
            <a:off x="876299" y="3637157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/>
              <a:t>Students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660326-5E90-896E-238B-DB163D742516}"/>
              </a:ext>
            </a:extLst>
          </p:cNvPr>
          <p:cNvCxnSpPr>
            <a:cxnSpLocks/>
          </p:cNvCxnSpPr>
          <p:nvPr/>
        </p:nvCxnSpPr>
        <p:spPr>
          <a:xfrm>
            <a:off x="2819400" y="269841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FDFC0-0B22-9C26-2254-CF9CAF4DA469}"/>
              </a:ext>
            </a:extLst>
          </p:cNvPr>
          <p:cNvCxnSpPr/>
          <p:nvPr/>
        </p:nvCxnSpPr>
        <p:spPr>
          <a:xfrm>
            <a:off x="2819400" y="3155616"/>
            <a:ext cx="106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76085-13A1-5409-39DB-7A6A2CD49333}"/>
              </a:ext>
            </a:extLst>
          </p:cNvPr>
          <p:cNvSpPr/>
          <p:nvPr/>
        </p:nvSpPr>
        <p:spPr>
          <a:xfrm>
            <a:off x="6202019" y="2092410"/>
            <a:ext cx="3429000" cy="1944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2C5BF-B380-3AF2-358D-6018555A225F}"/>
              </a:ext>
            </a:extLst>
          </p:cNvPr>
          <p:cNvSpPr/>
          <p:nvPr/>
        </p:nvSpPr>
        <p:spPr>
          <a:xfrm>
            <a:off x="6346137" y="2576126"/>
            <a:ext cx="1473200" cy="755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 camera</a:t>
            </a:r>
            <a:endParaRPr lang="en-VN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A413E2-6C9A-9D8E-A3AD-55F403940284}"/>
              </a:ext>
            </a:extLst>
          </p:cNvPr>
          <p:cNvSpPr/>
          <p:nvPr/>
        </p:nvSpPr>
        <p:spPr>
          <a:xfrm>
            <a:off x="7675218" y="3530077"/>
            <a:ext cx="1761437" cy="3972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Send image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3ECD2B-69F6-3C03-B393-82DB1F360D06}"/>
              </a:ext>
            </a:extLst>
          </p:cNvPr>
          <p:cNvSpPr/>
          <p:nvPr/>
        </p:nvSpPr>
        <p:spPr>
          <a:xfrm>
            <a:off x="6202019" y="1893775"/>
            <a:ext cx="1761437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CameraIP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674285E-A862-FA67-252A-7E17BE3BEEC7}"/>
              </a:ext>
            </a:extLst>
          </p:cNvPr>
          <p:cNvCxnSpPr>
            <a:cxnSpLocks/>
            <a:endCxn id="20" idx="0"/>
          </p:cNvCxnSpPr>
          <p:nvPr/>
        </p:nvCxnSpPr>
        <p:spPr>
          <a:xfrm rot="16200000" flipH="1">
            <a:off x="7771943" y="2746083"/>
            <a:ext cx="815232" cy="7527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46230-4B20-BCF9-9251-935C303471EE}"/>
              </a:ext>
            </a:extLst>
          </p:cNvPr>
          <p:cNvSpPr/>
          <p:nvPr/>
        </p:nvSpPr>
        <p:spPr>
          <a:xfrm>
            <a:off x="9982200" y="4271969"/>
            <a:ext cx="5029200" cy="3352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3BD174-7717-2016-8BD7-A024EEC0C904}"/>
              </a:ext>
            </a:extLst>
          </p:cNvPr>
          <p:cNvSpPr/>
          <p:nvPr/>
        </p:nvSpPr>
        <p:spPr>
          <a:xfrm>
            <a:off x="9982200" y="4005269"/>
            <a:ext cx="1676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Flask</a:t>
            </a:r>
            <a:endParaRPr lang="en-VN" sz="2200" dirty="0">
              <a:solidFill>
                <a:sysClr val="windowText" lastClr="000000"/>
              </a:solidFill>
            </a:endParaRPr>
          </a:p>
        </p:txBody>
      </p:sp>
      <p:pic>
        <p:nvPicPr>
          <p:cNvPr id="25" name="Picture 14" descr="Database Vector SVG Icon (298) - SVG Repo">
            <a:extLst>
              <a:ext uri="{FF2B5EF4-FFF2-40B4-BE49-F238E27FC236}">
                <a16:creationId xmlns:a16="http://schemas.microsoft.com/office/drawing/2014/main" id="{2B97ADEA-279E-E804-D251-26664D31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350" y="4414403"/>
            <a:ext cx="227965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72968B-054C-032F-C8C5-F32FFB6013AC}"/>
              </a:ext>
            </a:extLst>
          </p:cNvPr>
          <p:cNvSpPr txBox="1"/>
          <p:nvPr/>
        </p:nvSpPr>
        <p:spPr>
          <a:xfrm>
            <a:off x="16433132" y="6605797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Database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955FF8-50A2-DA02-7D88-1B15988B6CF8}"/>
              </a:ext>
            </a:extLst>
          </p:cNvPr>
          <p:cNvSpPr/>
          <p:nvPr/>
        </p:nvSpPr>
        <p:spPr>
          <a:xfrm>
            <a:off x="10363200" y="4695460"/>
            <a:ext cx="4267200" cy="677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Nhận dữ liệu</a:t>
            </a:r>
            <a:r>
              <a:rPr lang="en-VN" sz="2200" b="1" dirty="0"/>
              <a:t>ân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B74EA4-EE0C-EA46-2241-AD4A21E30902}"/>
              </a:ext>
            </a:extLst>
          </p:cNvPr>
          <p:cNvSpPr/>
          <p:nvPr/>
        </p:nvSpPr>
        <p:spPr>
          <a:xfrm>
            <a:off x="10363200" y="5849039"/>
            <a:ext cx="4267200" cy="677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Phát hiện – So sánh hình ảnh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29FBE-110D-2C33-BFB2-886083BF711C}"/>
              </a:ext>
            </a:extLst>
          </p:cNvPr>
          <p:cNvSpPr/>
          <p:nvPr/>
        </p:nvSpPr>
        <p:spPr>
          <a:xfrm>
            <a:off x="10383253" y="6819900"/>
            <a:ext cx="4267200" cy="58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Cập nhật cơ sở dữ liệu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FD15019-9D80-26B1-5D96-DAB987813193}"/>
              </a:ext>
            </a:extLst>
          </p:cNvPr>
          <p:cNvSpPr/>
          <p:nvPr/>
        </p:nvSpPr>
        <p:spPr>
          <a:xfrm>
            <a:off x="15087600" y="5231414"/>
            <a:ext cx="1049756" cy="20886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1" name="Left Arrow 30">
            <a:extLst>
              <a:ext uri="{FF2B5EF4-FFF2-40B4-BE49-F238E27FC236}">
                <a16:creationId xmlns:a16="http://schemas.microsoft.com/office/drawing/2014/main" id="{E46BC206-21EB-34F1-9482-BA812595500E}"/>
              </a:ext>
            </a:extLst>
          </p:cNvPr>
          <p:cNvSpPr/>
          <p:nvPr/>
        </p:nvSpPr>
        <p:spPr>
          <a:xfrm>
            <a:off x="15062533" y="5659874"/>
            <a:ext cx="1074822" cy="208861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5720D458-2F72-DFEB-F4C7-4397D5E19FA1}"/>
              </a:ext>
            </a:extLst>
          </p:cNvPr>
          <p:cNvSpPr/>
          <p:nvPr/>
        </p:nvSpPr>
        <p:spPr>
          <a:xfrm>
            <a:off x="12254164" y="6526817"/>
            <a:ext cx="318838" cy="30747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8A13DB2-9FB7-1238-94E7-7A96DA8939BE}"/>
              </a:ext>
            </a:extLst>
          </p:cNvPr>
          <p:cNvSpPr/>
          <p:nvPr/>
        </p:nvSpPr>
        <p:spPr>
          <a:xfrm>
            <a:off x="12234111" y="5373238"/>
            <a:ext cx="338890" cy="47580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34" name="Graphic 33" descr="Male profile with solid fill">
            <a:extLst>
              <a:ext uri="{FF2B5EF4-FFF2-40B4-BE49-F238E27FC236}">
                <a16:creationId xmlns:a16="http://schemas.microsoft.com/office/drawing/2014/main" id="{734C24F3-6F0E-0A94-8639-701AAAE9D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700" y="6872964"/>
            <a:ext cx="2032000" cy="203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AC84790-7262-AFA9-042F-4A2BA1E033D3}"/>
              </a:ext>
            </a:extLst>
          </p:cNvPr>
          <p:cNvSpPr/>
          <p:nvPr/>
        </p:nvSpPr>
        <p:spPr>
          <a:xfrm>
            <a:off x="3352800" y="7203951"/>
            <a:ext cx="4806616" cy="2206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574F9E-CCE8-F482-44CD-57294C1CCA01}"/>
              </a:ext>
            </a:extLst>
          </p:cNvPr>
          <p:cNvSpPr/>
          <p:nvPr/>
        </p:nvSpPr>
        <p:spPr>
          <a:xfrm>
            <a:off x="3337762" y="7035912"/>
            <a:ext cx="1752600" cy="463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Website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7D8B00-7BFC-65A7-B5C3-A3EA0A55D0FE}"/>
              </a:ext>
            </a:extLst>
          </p:cNvPr>
          <p:cNvSpPr/>
          <p:nvPr/>
        </p:nvSpPr>
        <p:spPr>
          <a:xfrm>
            <a:off x="3717480" y="8459040"/>
            <a:ext cx="4077256" cy="738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Xem kết quả hiển thị điểm danh sách theo lớp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2597B8-822D-4EDC-C10D-6AC55A6C03F8}"/>
              </a:ext>
            </a:extLst>
          </p:cNvPr>
          <p:cNvSpPr txBox="1"/>
          <p:nvPr/>
        </p:nvSpPr>
        <p:spPr>
          <a:xfrm>
            <a:off x="992073" y="8894505"/>
            <a:ext cx="1343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Teacher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A95E749-DFF3-B527-D007-BAF0C77696CA}"/>
              </a:ext>
            </a:extLst>
          </p:cNvPr>
          <p:cNvCxnSpPr>
            <a:stCxn id="18" idx="3"/>
            <a:endCxn id="23" idx="0"/>
          </p:cNvCxnSpPr>
          <p:nvPr/>
        </p:nvCxnSpPr>
        <p:spPr>
          <a:xfrm>
            <a:off x="9631019" y="3064476"/>
            <a:ext cx="2865781" cy="1207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430F013-709B-CF31-BCA0-4FAEB6F167E9}"/>
              </a:ext>
            </a:extLst>
          </p:cNvPr>
          <p:cNvCxnSpPr>
            <a:stCxn id="23" idx="2"/>
            <a:endCxn id="35" idx="3"/>
          </p:cNvCxnSpPr>
          <p:nvPr/>
        </p:nvCxnSpPr>
        <p:spPr>
          <a:xfrm rot="5400000">
            <a:off x="9986830" y="5797355"/>
            <a:ext cx="682557" cy="43373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CFB36B-01C9-6584-4397-4E5B79FA8B01}"/>
              </a:ext>
            </a:extLst>
          </p:cNvPr>
          <p:cNvSpPr txBox="1"/>
          <p:nvPr/>
        </p:nvSpPr>
        <p:spPr>
          <a:xfrm>
            <a:off x="10899523" y="266697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348D8F-5E98-C403-AD52-1D20A61D192F}"/>
              </a:ext>
            </a:extLst>
          </p:cNvPr>
          <p:cNvSpPr txBox="1"/>
          <p:nvPr/>
        </p:nvSpPr>
        <p:spPr>
          <a:xfrm>
            <a:off x="10122773" y="845888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/>
              <a:t>API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12A508B-EFDE-3CD2-5A73-DFC755771B13}"/>
              </a:ext>
            </a:extLst>
          </p:cNvPr>
          <p:cNvCxnSpPr>
            <a:endCxn id="18" idx="1"/>
          </p:cNvCxnSpPr>
          <p:nvPr/>
        </p:nvCxnSpPr>
        <p:spPr>
          <a:xfrm>
            <a:off x="5338420" y="3052626"/>
            <a:ext cx="863599" cy="1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ED5933-5092-89FE-F2F6-0EE263A1AD45}"/>
              </a:ext>
            </a:extLst>
          </p:cNvPr>
          <p:cNvCxnSpPr/>
          <p:nvPr/>
        </p:nvCxnSpPr>
        <p:spPr>
          <a:xfrm flipV="1">
            <a:off x="2451099" y="7962900"/>
            <a:ext cx="1239627" cy="34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12C0EF5-9DB9-F37A-5656-6B78C4DF3923}"/>
              </a:ext>
            </a:extLst>
          </p:cNvPr>
          <p:cNvSpPr/>
          <p:nvPr/>
        </p:nvSpPr>
        <p:spPr>
          <a:xfrm>
            <a:off x="3723510" y="7593666"/>
            <a:ext cx="4077256" cy="738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solidFill>
                  <a:sysClr val="windowText" lastClr="000000"/>
                </a:solidFill>
              </a:rPr>
              <a:t>Truy cập Website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304E17-A3FD-CAD4-1700-064D0FE6B1EA}"/>
              </a:ext>
            </a:extLst>
          </p:cNvPr>
          <p:cNvCxnSpPr/>
          <p:nvPr/>
        </p:nvCxnSpPr>
        <p:spPr>
          <a:xfrm>
            <a:off x="2418315" y="8307326"/>
            <a:ext cx="1272411" cy="49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28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147A9-95BC-FB66-98D3-C73DBA0A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46F790-307C-1779-5D98-5CAC5D10B30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84C1E1-76F1-2C56-C89A-4503F0407464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2FDF14C-FA10-FEBB-06C0-6DADF2C47E0B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70D15D6-1EE6-261A-C791-BB4647EB0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3E54B0-885F-18B8-5D6C-5C36BD2F82B6}"/>
              </a:ext>
            </a:extLst>
          </p:cNvPr>
          <p:cNvSpPr txBox="1"/>
          <p:nvPr/>
        </p:nvSpPr>
        <p:spPr>
          <a:xfrm>
            <a:off x="838200" y="2247900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Dataset: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101A2-82FA-A247-B262-1A2DACEB090D}"/>
              </a:ext>
            </a:extLst>
          </p:cNvPr>
          <p:cNvSpPr txBox="1"/>
          <p:nvPr/>
        </p:nvSpPr>
        <p:spPr>
          <a:xfrm>
            <a:off x="1738446" y="4340184"/>
            <a:ext cx="9432508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effectLst/>
              </a:rPr>
              <a:t>VGG-face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FaceNet</a:t>
            </a:r>
            <a:r>
              <a:rPr lang="en-GB" sz="3200" dirty="0">
                <a:effectLst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DeepFace</a:t>
            </a:r>
            <a:endParaRPr lang="en-GB" sz="3200" dirty="0">
              <a:effectLst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>
                <a:effectLst/>
              </a:rPr>
              <a:t>OpenFace</a:t>
            </a:r>
            <a:endParaRPr lang="en-VN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105B57-1F60-4950-2EC0-F3AA18BFF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93" y="4207200"/>
            <a:ext cx="7772400" cy="90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5AFF2B-D7F5-51DB-5897-DCBA82D14EF4}"/>
              </a:ext>
            </a:extLst>
          </p:cNvPr>
          <p:cNvSpPr txBox="1"/>
          <p:nvPr/>
        </p:nvSpPr>
        <p:spPr>
          <a:xfrm>
            <a:off x="1143000" y="3247645"/>
            <a:ext cx="861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effectLst/>
              </a:rPr>
              <a:t>Tập dữ liệu bao gồm 6 sinh viên, mỗi sinh viên chứa 10 ảnh.</a:t>
            </a:r>
            <a:endParaRPr lang="en-VN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10EFAA-6E51-AC82-540B-423EFE6BF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93" y="5041230"/>
            <a:ext cx="7772400" cy="907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27AE8-C377-A497-02BA-539D75028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93" y="5944275"/>
            <a:ext cx="7772400" cy="9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3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6186-AE31-40E9-7BA9-CCD7B42F6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C3E7ED-4984-1D86-094E-ED3F949F04E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6FAB2F-EF84-7AF5-811E-0CEC2B199A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8EF5ABC-2660-9B57-F1F3-083A66B2F5B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PHƯƠNG PHÁP TRIỂN KHAI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372C079-4394-FD95-FD70-DFDDE133B7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5F591-21D1-DDD1-A030-500F69556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7" y="3132986"/>
            <a:ext cx="7141908" cy="5167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FE757-C9AE-8818-966A-8BF6A3294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16" y="3114032"/>
            <a:ext cx="7033784" cy="5031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FDAA65-A170-1DB9-8992-4007DED47D87}"/>
              </a:ext>
            </a:extLst>
          </p:cNvPr>
          <p:cNvSpPr txBox="1"/>
          <p:nvPr/>
        </p:nvSpPr>
        <p:spPr>
          <a:xfrm>
            <a:off x="1980827" y="8648700"/>
            <a:ext cx="515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>
                <a:solidFill>
                  <a:srgbClr val="425168"/>
                </a:solidFill>
                <a:effectLst/>
                <a:latin typeface="Times New Roman,Italic" pitchFamily="2" charset="0"/>
              </a:rPr>
              <a:t>so sánh hiệu suất giữa các mô hình, kết quả cho thấy </a:t>
            </a:r>
            <a:endParaRPr lang="vi-VN" dirty="0"/>
          </a:p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08BF-AFDC-31F9-0AD4-217765BC11E8}"/>
              </a:ext>
            </a:extLst>
          </p:cNvPr>
          <p:cNvSpPr txBox="1"/>
          <p:nvPr/>
        </p:nvSpPr>
        <p:spPr>
          <a:xfrm>
            <a:off x="1228858" y="2150248"/>
            <a:ext cx="1503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117685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18451</TotalTime>
  <Words>1110</Words>
  <Application>Microsoft Macintosh PowerPoint</Application>
  <PresentationFormat>Custom</PresentationFormat>
  <Paragraphs>128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Times New Roman,Italic</vt:lpstr>
      <vt:lpstr>Calibri</vt:lpstr>
      <vt:lpstr>Wingdings</vt:lpstr>
      <vt:lpstr>Arial</vt:lpstr>
      <vt:lpstr>Arial Unicode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huong1109004@gmail.com</cp:lastModifiedBy>
  <cp:revision>106</cp:revision>
  <cp:lastPrinted>2025-03-10T10:00:53Z</cp:lastPrinted>
  <dcterms:created xsi:type="dcterms:W3CDTF">2006-08-16T00:00:00Z</dcterms:created>
  <dcterms:modified xsi:type="dcterms:W3CDTF">2025-03-13T06:05:19Z</dcterms:modified>
  <dc:identifier>DAGG9A1kugA</dc:identifier>
</cp:coreProperties>
</file>